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8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9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0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1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2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3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4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5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16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17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80" r:id="rId3"/>
    <p:sldMasterId id="2147483696" r:id="rId4"/>
    <p:sldMasterId id="2147483712" r:id="rId5"/>
    <p:sldMasterId id="2147483728" r:id="rId6"/>
    <p:sldMasterId id="2147483744" r:id="rId7"/>
    <p:sldMasterId id="2147483760" r:id="rId8"/>
    <p:sldMasterId id="2147483776" r:id="rId9"/>
    <p:sldMasterId id="2147483792" r:id="rId10"/>
    <p:sldMasterId id="2147483808" r:id="rId11"/>
    <p:sldMasterId id="2147483824" r:id="rId12"/>
    <p:sldMasterId id="2147483840" r:id="rId13"/>
    <p:sldMasterId id="2147483872" r:id="rId14"/>
    <p:sldMasterId id="2147483888" r:id="rId15"/>
    <p:sldMasterId id="2147483904" r:id="rId16"/>
    <p:sldMasterId id="2147483920" r:id="rId17"/>
    <p:sldMasterId id="2147483936" r:id="rId18"/>
  </p:sldMasterIdLst>
  <p:notesMasterIdLst>
    <p:notesMasterId r:id="rId43"/>
  </p:notesMasterIdLst>
  <p:handoutMasterIdLst>
    <p:handoutMasterId r:id="rId44"/>
  </p:handoutMasterIdLst>
  <p:sldIdLst>
    <p:sldId id="318" r:id="rId19"/>
    <p:sldId id="319" r:id="rId20"/>
    <p:sldId id="371" r:id="rId21"/>
    <p:sldId id="437" r:id="rId22"/>
    <p:sldId id="438" r:id="rId23"/>
    <p:sldId id="439" r:id="rId24"/>
    <p:sldId id="455" r:id="rId25"/>
    <p:sldId id="456" r:id="rId26"/>
    <p:sldId id="320" r:id="rId27"/>
    <p:sldId id="375" r:id="rId28"/>
    <p:sldId id="440" r:id="rId29"/>
    <p:sldId id="441" r:id="rId30"/>
    <p:sldId id="376" r:id="rId31"/>
    <p:sldId id="442" r:id="rId32"/>
    <p:sldId id="443" r:id="rId33"/>
    <p:sldId id="444" r:id="rId34"/>
    <p:sldId id="447" r:id="rId35"/>
    <p:sldId id="377" r:id="rId36"/>
    <p:sldId id="448" r:id="rId37"/>
    <p:sldId id="449" r:id="rId38"/>
    <p:sldId id="451" r:id="rId39"/>
    <p:sldId id="452" r:id="rId40"/>
    <p:sldId id="457" r:id="rId41"/>
    <p:sldId id="330" r:id="rId42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中期" id="{BEBF0DBB-9C9C-4858-9859-40E1ABBC31FF}">
          <p14:sldIdLst>
            <p14:sldId id="318"/>
            <p14:sldId id="319"/>
            <p14:sldId id="371"/>
            <p14:sldId id="437"/>
            <p14:sldId id="438"/>
            <p14:sldId id="439"/>
            <p14:sldId id="455"/>
            <p14:sldId id="456"/>
            <p14:sldId id="320"/>
            <p14:sldId id="375"/>
            <p14:sldId id="440"/>
            <p14:sldId id="441"/>
            <p14:sldId id="376"/>
            <p14:sldId id="442"/>
            <p14:sldId id="443"/>
            <p14:sldId id="444"/>
            <p14:sldId id="447"/>
            <p14:sldId id="377"/>
            <p14:sldId id="448"/>
            <p14:sldId id="449"/>
            <p14:sldId id="451"/>
            <p14:sldId id="452"/>
            <p14:sldId id="457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pos="3822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082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0" autoAdjust="0"/>
    <p:restoredTop sz="94318" autoAdjust="0"/>
  </p:normalViewPr>
  <p:slideViewPr>
    <p:cSldViewPr snapToGrid="0" showGuides="1">
      <p:cViewPr varScale="1">
        <p:scale>
          <a:sx n="107" d="100"/>
          <a:sy n="107" d="100"/>
        </p:scale>
        <p:origin x="424" y="176"/>
      </p:cViewPr>
      <p:guideLst>
        <p:guide pos="3822"/>
        <p:guide orient="horz" pos="1003"/>
        <p:guide orient="horz" pos="1502"/>
        <p:guide orient="horz" pos="3082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presProps" Target="presProps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9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8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8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9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.pn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8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8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9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8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9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.png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8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8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9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.pn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8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9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.pn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.png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8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8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9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.png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8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9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4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png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8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8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9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png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8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9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4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4.pn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1.pn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9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67.xml"/><Relationship Id="rId16" Type="http://schemas.openxmlformats.org/officeDocument/2006/relationships/theme" Target="../theme/theme12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97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6" Type="http://schemas.openxmlformats.org/officeDocument/2006/relationships/theme" Target="../theme/theme15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27.xml"/><Relationship Id="rId16" Type="http://schemas.openxmlformats.org/officeDocument/2006/relationships/theme" Target="../theme/theme16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6" Type="http://schemas.openxmlformats.org/officeDocument/2006/relationships/theme" Target="../theme/theme17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5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57.xml"/><Relationship Id="rId16" Type="http://schemas.openxmlformats.org/officeDocument/2006/relationships/theme" Target="../theme/theme18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7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57567" y="1625398"/>
            <a:ext cx="10476865" cy="1741838"/>
          </a:xfrm>
        </p:spPr>
        <p:txBody>
          <a:bodyPr/>
          <a:lstStyle/>
          <a:p>
            <a:r>
              <a:rPr lang="en-US" altLang="zh-CN" sz="4400" dirty="0" err="1"/>
              <a:t>Pytorch</a:t>
            </a:r>
            <a:r>
              <a:rPr lang="zh-CN" altLang="en-US" sz="4400" dirty="0"/>
              <a:t>算子的实现与优化</a:t>
            </a:r>
            <a:br>
              <a:rPr lang="en-US" altLang="zh-CN" sz="4400" dirty="0"/>
            </a:br>
            <a:r>
              <a:rPr lang="en-US" altLang="zh-CN" sz="4400" dirty="0"/>
              <a:t>——Transformer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44343" y="5790165"/>
            <a:ext cx="2903311" cy="454025"/>
          </a:xfrm>
        </p:spPr>
        <p:txBody>
          <a:bodyPr/>
          <a:lstStyle/>
          <a:p>
            <a:fld id="{045CE301-1C36-4793-AA14-14B8D1577BED}" type="datetime2">
              <a:rPr lang="zh-CN" altLang="en-US" smtClean="0"/>
              <a:t>2022年12月30日 Friday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4034907" y="4361683"/>
            <a:ext cx="4122181" cy="598488"/>
          </a:xfrm>
        </p:spPr>
        <p:txBody>
          <a:bodyPr/>
          <a:lstStyle/>
          <a:p>
            <a:endParaRPr lang="zh-CN" altLang="en-US" sz="2800" dirty="0"/>
          </a:p>
          <a:p>
            <a:r>
              <a:rPr lang="zh-CN" altLang="en-US" sz="2800" dirty="0"/>
              <a:t>第</a:t>
            </a:r>
            <a:r>
              <a:rPr lang="en-US" altLang="zh-CN" sz="2800" dirty="0"/>
              <a:t>12</a:t>
            </a:r>
            <a:r>
              <a:rPr lang="zh-CN" altLang="en-US" sz="2800" dirty="0"/>
              <a:t>组   易文龙   张若涵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sz="3200" b="1" dirty="0"/>
              <a:t>CUDA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Runtime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API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928251" y="1945265"/>
            <a:ext cx="40682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Runtime API </a:t>
            </a:r>
            <a:r>
              <a:rPr lang="zh-CN" altLang="en-US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是基于 </a:t>
            </a:r>
            <a:r>
              <a:rPr lang="en" altLang="zh-CN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Driver API </a:t>
            </a:r>
            <a:r>
              <a:rPr lang="zh-CN" altLang="en-US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之上开发的一套 </a:t>
            </a:r>
            <a:r>
              <a:rPr lang="en" altLang="zh-CN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API</a:t>
            </a:r>
            <a:r>
              <a:rPr lang="zh-CN" altLang="en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  <a:endParaRPr lang="en-US" altLang="zh-CN" sz="2400" b="0" i="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Runtime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API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内部封装了各情况下为线程使用何种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context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，避免了涉及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context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的底层操作。</a:t>
            </a:r>
            <a:endParaRPr lang="en-US" altLang="zh-CN" sz="2400" b="0" i="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Runtime API </a:t>
            </a:r>
            <a:r>
              <a:rPr lang="zh-CN" altLang="en-US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基本都是以 </a:t>
            </a:r>
            <a:r>
              <a:rPr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</a:t>
            </a:r>
            <a:r>
              <a:rPr lang="en" altLang="zh-CN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 </a:t>
            </a:r>
            <a:r>
              <a:rPr lang="zh-CN" altLang="en-US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开头的。</a:t>
            </a:r>
            <a:endParaRPr lang="en-US" altLang="zh-CN" sz="2400" b="0" i="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2EE005-2D45-74F0-2F73-9D495D44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760" y="1716138"/>
            <a:ext cx="5150431" cy="3620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b="1" dirty="0" err="1"/>
              <a:t>Pytorch</a:t>
            </a:r>
            <a:r>
              <a:rPr kumimoji="1" lang="zh-CN" altLang="en-US" b="1" dirty="0"/>
              <a:t>调用</a:t>
            </a:r>
            <a:r>
              <a:rPr kumimoji="1" lang="en-US" altLang="zh-CN" sz="3200" b="1" dirty="0"/>
              <a:t>CUDA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Runtime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API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725143" y="2030730"/>
            <a:ext cx="94218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CUDA Runtime</a:t>
            </a:r>
            <a:r>
              <a:rPr kumimoji="1" lang="zh-CN" altLang="en-US" sz="2000" dirty="0"/>
              <a:t>相关头文件</a:t>
            </a:r>
            <a:r>
              <a:rPr kumimoji="1" lang="en-US" altLang="zh-CN" sz="2000" dirty="0"/>
              <a:t>: </a:t>
            </a:r>
            <a:r>
              <a:rPr kumimoji="1" lang="en" altLang="zh-CN" sz="2000" dirty="0"/>
              <a:t>#include &lt;</a:t>
            </a:r>
            <a:r>
              <a:rPr kumimoji="1" lang="en" altLang="zh-CN" sz="2000" dirty="0" err="1"/>
              <a:t>cuda_runtime.h</a:t>
            </a:r>
            <a:r>
              <a:rPr kumimoji="1" lang="en" altLang="zh-CN" sz="2000" dirty="0"/>
              <a:t>&gt;</a:t>
            </a:r>
            <a:r>
              <a:rPr kumimoji="1" lang="zh-CN" altLang="en-US" sz="2000" dirty="0"/>
              <a:t> 和 </a:t>
            </a:r>
            <a:r>
              <a:rPr kumimoji="1" lang="en" altLang="zh-CN" sz="2000" dirty="0"/>
              <a:t>#include &lt;</a:t>
            </a:r>
            <a:r>
              <a:rPr kumimoji="1" lang="en" altLang="zh-CN" sz="2000" dirty="0" err="1"/>
              <a:t>cuda_runtime_api.h</a:t>
            </a:r>
            <a:r>
              <a:rPr kumimoji="1" lang="en" altLang="zh-CN" sz="2000" dirty="0"/>
              <a:t>&gt;</a:t>
            </a:r>
            <a:r>
              <a:rPr kumimoji="1" lang="zh-CN" altLang="en-US" sz="2000" dirty="0"/>
              <a:t>，其中</a:t>
            </a:r>
            <a:r>
              <a:rPr kumimoji="1" lang="en" altLang="zh-CN" sz="2000" dirty="0" err="1"/>
              <a:t>cuda_runtime_api.h</a:t>
            </a:r>
            <a:r>
              <a:rPr kumimoji="1" lang="zh-CN" altLang="en-US" sz="2000" dirty="0"/>
              <a:t>是</a:t>
            </a:r>
            <a:r>
              <a:rPr kumimoji="1" lang="en" altLang="zh-CN" sz="2000" dirty="0" err="1"/>
              <a:t>cuda_runtime.h</a:t>
            </a:r>
            <a:r>
              <a:rPr kumimoji="1" lang="zh-CN" altLang="en-US" sz="2000" dirty="0"/>
              <a:t>的子集。</a:t>
            </a:r>
            <a:r>
              <a:rPr kumimoji="1" lang="en" altLang="zh-CN" sz="2000" dirty="0" err="1"/>
              <a:t>cuda_runtime_api.h</a:t>
            </a:r>
            <a:r>
              <a:rPr kumimoji="1" lang="zh-CN" altLang="en-US" sz="2000" dirty="0"/>
              <a:t>是纯</a:t>
            </a:r>
            <a:r>
              <a:rPr kumimoji="1" lang="en" altLang="zh-CN" sz="2000" dirty="0"/>
              <a:t>C</a:t>
            </a:r>
            <a:r>
              <a:rPr kumimoji="1" lang="zh-CN" altLang="en-US" sz="2000" dirty="0"/>
              <a:t>接口和实现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 err="1"/>
              <a:t>Pytorch</a:t>
            </a:r>
            <a:r>
              <a:rPr kumimoji="1" lang="zh-CN" altLang="en-US" sz="2000" dirty="0"/>
              <a:t>主要在以下文件目录下引用</a:t>
            </a:r>
            <a:r>
              <a:rPr kumimoji="1" lang="en-US" altLang="zh-CN" sz="2000" dirty="0"/>
              <a:t>CUDA Runtime</a:t>
            </a:r>
            <a:r>
              <a:rPr kumimoji="1" lang="zh-CN" altLang="en-US" sz="2000" dirty="0"/>
              <a:t>相关头文件：</a:t>
            </a:r>
            <a:r>
              <a:rPr kumimoji="1" lang="en-US" altLang="zh-CN" sz="2000" dirty="0" err="1"/>
              <a:t>aten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 和</a:t>
            </a:r>
            <a:r>
              <a:rPr kumimoji="1" lang="en" altLang="zh-CN" sz="2000" dirty="0"/>
              <a:t>c</a:t>
            </a:r>
            <a:r>
              <a:rPr kumimoji="1" lang="en-US" altLang="zh-CN" sz="2000" dirty="0"/>
              <a:t>10/</a:t>
            </a:r>
            <a:r>
              <a:rPr kumimoji="1" lang="zh-CN" altLang="en-US" sz="2000" dirty="0"/>
              <a:t>。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torch/</a:t>
            </a:r>
            <a:r>
              <a:rPr kumimoji="1" lang="en" altLang="zh-CN" sz="2000" dirty="0" err="1"/>
              <a:t>csrc</a:t>
            </a:r>
            <a:r>
              <a:rPr kumimoji="1" lang="en" altLang="zh-CN" sz="2000" dirty="0"/>
              <a:t>/ </a:t>
            </a:r>
            <a:r>
              <a:rPr kumimoji="1" lang="zh-CN" altLang="en" sz="2000" dirty="0"/>
              <a:t>和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caffe2/</a:t>
            </a:r>
            <a:r>
              <a:rPr kumimoji="1" lang="zh-CN" altLang="en-US" sz="2000" dirty="0"/>
              <a:t>等目录下也有调用了部分关于设备和内存信息的</a:t>
            </a:r>
            <a:r>
              <a:rPr kumimoji="1" lang="en-US" altLang="zh-CN" sz="2000" dirty="0"/>
              <a:t>API</a:t>
            </a:r>
            <a:r>
              <a:rPr kumimoji="1" lang="zh-CN" altLang="en-US" sz="2000" dirty="0"/>
              <a:t>。</a:t>
            </a:r>
            <a:endParaRPr kumimoji="1" lang="en" altLang="zh-CN" sz="2000" dirty="0"/>
          </a:p>
          <a:p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err="1"/>
              <a:t>a</a:t>
            </a:r>
            <a:r>
              <a:rPr kumimoji="1" lang="en-US" altLang="zh-CN" dirty="0" err="1">
                <a:effectLst/>
              </a:rPr>
              <a:t>ten</a:t>
            </a:r>
            <a:r>
              <a:rPr kumimoji="1" lang="en-US" altLang="zh-CN" dirty="0">
                <a:effectLst/>
              </a:rPr>
              <a:t>/</a:t>
            </a:r>
            <a:r>
              <a:rPr kumimoji="1" lang="zh-CN" altLang="en-US" dirty="0">
                <a:effectLst/>
              </a:rPr>
              <a:t>目录下的</a:t>
            </a:r>
            <a:r>
              <a:rPr kumimoji="1" lang="en-US" altLang="zh-CN" dirty="0">
                <a:effectLst/>
              </a:rPr>
              <a:t>CUDA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Runtime</a:t>
            </a:r>
            <a:r>
              <a:rPr kumimoji="1" lang="zh-CN" altLang="en-US" dirty="0">
                <a:effectLst/>
              </a:rPr>
              <a:t> </a:t>
            </a:r>
            <a:r>
              <a:rPr kumimoji="1" lang="en-US" altLang="zh-CN" dirty="0">
                <a:effectLst/>
              </a:rPr>
              <a:t>API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626919" y="2030730"/>
            <a:ext cx="9206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具体算子文件中，如</a:t>
            </a:r>
            <a:r>
              <a:rPr kumimoji="1" lang="en-US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SoftMax.cu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SparseCUDATensorMath.cu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SparseCsrTensorMath.cu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SparseMatMul.cu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在算子的计算过程中调用了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CUDA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Runtime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API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。如：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cudaMemcpyAsync</a:t>
            </a:r>
            <a:r>
              <a:rPr lang="en-US" altLang="zh-CN" sz="24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lang="en" altLang="zh-CN" sz="24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cudaMemcpy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zh-CN" altLang="en-US" sz="2400" b="0" i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在主机和设备之间拷贝数据</a:t>
            </a:r>
            <a:endParaRPr lang="en" altLang="zh-CN" sz="2400" b="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cudaGetDevice</a:t>
            </a:r>
            <a:r>
              <a:rPr lang="en" altLang="zh-CN" sz="24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: </a:t>
            </a:r>
            <a:r>
              <a:rPr lang="zh-CN" altLang="en" sz="24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获取</a:t>
            </a:r>
            <a:r>
              <a:rPr lang="zh-CN" altLang="en-US" sz="24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当前正在使用的设备</a:t>
            </a:r>
            <a:endParaRPr lang="en" altLang="zh-CN" sz="2400" b="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10266097" cy="598488"/>
          </a:xfrm>
        </p:spPr>
        <p:txBody>
          <a:bodyPr/>
          <a:lstStyle/>
          <a:p>
            <a:r>
              <a:rPr kumimoji="1" lang="en-US" altLang="zh-CN" sz="2800" b="1" dirty="0" err="1"/>
              <a:t>a</a:t>
            </a:r>
            <a:r>
              <a:rPr kumimoji="1" lang="en-US" altLang="zh-CN" sz="2800" b="1" dirty="0" err="1">
                <a:effectLst/>
              </a:rPr>
              <a:t>ten</a:t>
            </a:r>
            <a:r>
              <a:rPr kumimoji="1" lang="en-US" altLang="zh-CN" sz="2800" b="1" dirty="0">
                <a:effectLst/>
              </a:rPr>
              <a:t>/</a:t>
            </a:r>
            <a:r>
              <a:rPr kumimoji="1" lang="zh-CN" altLang="en-US" sz="2800" b="1" dirty="0">
                <a:effectLst/>
              </a:rPr>
              <a:t>目录下的</a:t>
            </a:r>
            <a:r>
              <a:rPr kumimoji="1" lang="en-US" altLang="zh-CN" sz="2800" b="1" dirty="0">
                <a:effectLst/>
              </a:rPr>
              <a:t>CUDA</a:t>
            </a:r>
            <a:r>
              <a:rPr kumimoji="1" lang="zh-CN" altLang="en-US" sz="2800" b="1" dirty="0">
                <a:effectLst/>
              </a:rPr>
              <a:t> </a:t>
            </a:r>
            <a:r>
              <a:rPr kumimoji="1" lang="en-US" altLang="zh-CN" sz="2800" b="1" dirty="0">
                <a:effectLst/>
              </a:rPr>
              <a:t>Runtime</a:t>
            </a:r>
            <a:r>
              <a:rPr kumimoji="1" lang="zh-CN" altLang="en-US" sz="2800" b="1" dirty="0">
                <a:effectLst/>
              </a:rPr>
              <a:t> </a:t>
            </a:r>
            <a:r>
              <a:rPr kumimoji="1" lang="en-US" altLang="zh-CN" sz="2800" b="1" dirty="0">
                <a:effectLst/>
              </a:rPr>
              <a:t>API——cache</a:t>
            </a:r>
            <a:r>
              <a:rPr kumimoji="1" lang="zh-CN" altLang="en-US" sz="2800" b="1" dirty="0">
                <a:effectLst/>
              </a:rPr>
              <a:t>分配相关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2505694" y="2030730"/>
            <a:ext cx="84671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2000" dirty="0">
                <a:latin typeface="DengXian" panose="02010600030101010101" pitchFamily="2" charset="-122"/>
                <a:ea typeface="DengXian" panose="02010600030101010101" pitchFamily="2" charset="-122"/>
              </a:rPr>
              <a:t>在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cache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分配相关文件中，如</a:t>
            </a:r>
            <a:r>
              <a:rPr kumimoji="1" lang="en" altLang="zh-CN" sz="2000" dirty="0" err="1">
                <a:latin typeface="DengXian" panose="02010600030101010101" pitchFamily="2" charset="-122"/>
                <a:ea typeface="DengXian" panose="02010600030101010101" pitchFamily="2" charset="-122"/>
              </a:rPr>
              <a:t>CachingHostAllocator.cpp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kumimoji="1" lang="en" altLang="zh-CN" sz="20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CUDACachingAllocator.cpp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调用了大量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CUDA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Runtime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API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。如：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en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cudaMalloc</a:t>
            </a:r>
            <a:r>
              <a:rPr lang="en-US" altLang="zh-CN" sz="20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cudaFree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cudaMemGetInfo</a:t>
            </a:r>
            <a:r>
              <a:rPr lang="en" altLang="zh-CN" sz="20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:</a:t>
            </a:r>
            <a:r>
              <a:rPr lang="zh-CN" altLang="en-US" sz="20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分配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查询</a:t>
            </a:r>
            <a:r>
              <a:rPr lang="zh-CN" altLang="en-US" sz="20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内存</a:t>
            </a:r>
            <a:endParaRPr kumimoji="1" lang="en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cudaHostAlloc</a:t>
            </a:r>
            <a:r>
              <a:rPr lang="en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cudaFreeHost</a:t>
            </a:r>
            <a:r>
              <a:rPr lang="en" altLang="zh-CN" sz="20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:</a:t>
            </a:r>
            <a:r>
              <a:rPr lang="zh-CN" altLang="en-US" sz="20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分配页锁定内存</a:t>
            </a:r>
            <a:endParaRPr lang="en" altLang="zh-CN" sz="2000" b="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cudaIpcOpenMemHandle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cudaIpcCloseMemHandle</a:t>
            </a:r>
            <a:r>
              <a:rPr lang="en-US" altLang="zh-CN" sz="20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:</a:t>
            </a:r>
            <a:r>
              <a:rPr lang="zh-CN" altLang="en-US" sz="2000" b="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进程间内存句柄</a:t>
            </a:r>
            <a:endParaRPr lang="en-US" altLang="zh-CN" sz="2000" b="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事件相关操作：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cudaEventQuery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cudaEventDestroy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cudaEventRecord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cudaEventElapsedTime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cudaEventSynchronize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000" b="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cudaEventCreateWithFlags</a:t>
            </a:r>
            <a:endParaRPr lang="en" altLang="zh-CN" sz="2000" b="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" altLang="zh-CN" b="0" dirty="0">
              <a:solidFill>
                <a:srgbClr val="61AFEF"/>
              </a:solidFill>
              <a:effectLst/>
              <a:latin typeface="Menlo" panose="020B0609030804020204" pitchFamily="49" charset="0"/>
            </a:endParaRPr>
          </a:p>
          <a:p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b="1" dirty="0"/>
              <a:t>c10</a:t>
            </a:r>
            <a:r>
              <a:rPr kumimoji="1" lang="en-US" altLang="zh-CN" sz="3200" b="1" dirty="0"/>
              <a:t>/</a:t>
            </a:r>
            <a:r>
              <a:rPr kumimoji="1" lang="zh-CN" altLang="en-US" sz="3200" b="1" dirty="0"/>
              <a:t>目录下的</a:t>
            </a:r>
            <a:r>
              <a:rPr kumimoji="1" lang="en-US" altLang="zh-CN" sz="3200" b="1" dirty="0"/>
              <a:t>CUDA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Runtime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API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725295" y="2030730"/>
            <a:ext cx="86836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CUDAFunctions.h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中利用</a:t>
            </a:r>
            <a:r>
              <a:rPr kumimoji="1"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cudaMemcpyAsync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kumimoji="1"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cudaStreamSynchronize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封装了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C10_CUDA_API </a:t>
            </a:r>
            <a:r>
              <a:rPr kumimoji="1"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memcpy_and_sync</a:t>
            </a:r>
            <a:r>
              <a:rPr kumimoji="1"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stream_synchronize</a:t>
            </a:r>
            <a:endParaRPr kumimoji="1" lang="en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CUDAStream.h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利用</a:t>
            </a:r>
            <a:r>
              <a:rPr kumimoji="1"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cudaStreamQuery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kumimoji="1"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cudaStreamGetPriority,cudaDeviceGetStreamPriorityRange</a:t>
            </a:r>
            <a:r>
              <a:rPr kumimoji="1"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封装了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query, priority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等新接口，供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c10/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目录下其他文件调用</a:t>
            </a:r>
            <a:endParaRPr kumimoji="1" lang="en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" altLang="zh-CN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849948" cy="598488"/>
          </a:xfrm>
        </p:spPr>
        <p:txBody>
          <a:bodyPr/>
          <a:lstStyle/>
          <a:p>
            <a:r>
              <a:rPr kumimoji="1" lang="en-US" altLang="zh-CN" sz="2400" b="1" dirty="0" err="1"/>
              <a:t>Pytorch</a:t>
            </a:r>
            <a:r>
              <a:rPr kumimoji="1" lang="zh-CN" altLang="en-US" sz="2400" b="1" dirty="0"/>
              <a:t>中最常调用的</a:t>
            </a:r>
            <a:r>
              <a:rPr kumimoji="1" lang="en-US" altLang="zh-CN" sz="2400" b="1" dirty="0"/>
              <a:t>CUDA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Runtime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API——</a:t>
            </a:r>
            <a:r>
              <a:rPr kumimoji="1" lang="en" altLang="zh-CN" sz="2400" b="1" dirty="0" err="1"/>
              <a:t>cudaGetLastError</a:t>
            </a:r>
            <a:endParaRPr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12732555-AA75-5318-39E6-0CDFBB97FB50}"/>
              </a:ext>
            </a:extLst>
          </p:cNvPr>
          <p:cNvSpPr txBox="1">
            <a:spLocks/>
          </p:cNvSpPr>
          <p:nvPr/>
        </p:nvSpPr>
        <p:spPr>
          <a:xfrm>
            <a:off x="1647523" y="1847970"/>
            <a:ext cx="8705603" cy="3981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kumimoji="1"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cudaGetLastError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   返回运行时调用的最后一个错误。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342900" indent="-342900"/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在</a:t>
            </a:r>
            <a:r>
              <a:rPr kumimoji="1" lang="en-US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Pytorch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中常用来进行异常处理，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    返回报错信息。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234823-C662-B2B8-7C2C-7CC594CF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262" y="1597313"/>
            <a:ext cx="5288493" cy="4231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8189FE-2472-814F-FC6D-2AB25351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001293"/>
            <a:ext cx="6268979" cy="5616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1158" cy="598488"/>
          </a:xfrm>
        </p:spPr>
        <p:txBody>
          <a:bodyPr/>
          <a:lstStyle/>
          <a:p>
            <a:r>
              <a:rPr kumimoji="1" lang="en-US" altLang="zh-CN" dirty="0"/>
              <a:t>CUDA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背景下的作用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2173185" y="2030730"/>
            <a:ext cx="8235736" cy="2048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CUDA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Runtime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API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帮助</a:t>
            </a:r>
            <a:r>
              <a:rPr kumimoji="1" lang="en-US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Pytorch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实现以下功能：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异常处理，返回错误信息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内存、内存间通信相关操作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流相关操作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事件相关操作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通过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CUDA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Runtime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API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的功能封装，可以进一步简化</a:t>
            </a:r>
            <a:r>
              <a:rPr kumimoji="1" lang="en-US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PyTorch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中</a:t>
            </a:r>
            <a:r>
              <a:rPr kumimoji="1" lang="en-US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cuda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算子的实现。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52355" y="3455764"/>
            <a:ext cx="5648325" cy="1152588"/>
          </a:xfrm>
        </p:spPr>
        <p:txBody>
          <a:bodyPr/>
          <a:lstStyle/>
          <a:p>
            <a:r>
              <a:rPr lang="en-US" altLang="zh-CN" dirty="0"/>
              <a:t>CUDA</a:t>
            </a:r>
            <a:r>
              <a:rPr lang="zh-CN" altLang="en-US" dirty="0"/>
              <a:t>算子优化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b="1" dirty="0">
                  <a:solidFill>
                    <a:schemeClr val="accent1"/>
                  </a:solidFill>
                </a:rPr>
                <a:t>叁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err="1"/>
              <a:t>SoftMax.cu</a:t>
            </a:r>
            <a:r>
              <a:rPr kumimoji="1" lang="zh-CN" altLang="en-US" dirty="0"/>
              <a:t>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0163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15953" y="115592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680957" y="4368089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715828" y="1205137"/>
            <a:ext cx="9431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优化原先</a:t>
            </a:r>
            <a:r>
              <a:rPr lang="en-US" altLang="zh-CN" sz="2400" b="0" i="0" dirty="0" err="1">
                <a:solidFill>
                  <a:srgbClr val="121212"/>
                </a:solidFill>
                <a:effectLst/>
                <a:latin typeface="-apple-system"/>
              </a:rPr>
              <a:t>cunn_softMaxForwar</a:t>
            </a:r>
            <a:r>
              <a:rPr lang="en-US" altLang="zh-CN" sz="2400" dirty="0" err="1">
                <a:solidFill>
                  <a:srgbClr val="121212"/>
                </a:solidFill>
                <a:latin typeface="-apple-system"/>
              </a:rPr>
              <a:t>d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 kernel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中</a:t>
            </a:r>
            <a:r>
              <a:rPr lang="en-US" altLang="zh-CN" sz="2400" dirty="0" err="1">
                <a:solidFill>
                  <a:srgbClr val="121212"/>
                </a:solidFill>
                <a:latin typeface="-apple-system"/>
              </a:rPr>
              <a:t>blockReduceSum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的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warp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reduce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部分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利用</a:t>
            </a:r>
            <a:r>
              <a:rPr lang="en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Warp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级别原语 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__</a:t>
            </a:r>
            <a:r>
              <a:rPr lang="en" altLang="zh-CN" sz="2400" b="0" i="0" dirty="0" err="1">
                <a:solidFill>
                  <a:srgbClr val="121212"/>
                </a:solidFill>
                <a:effectLst/>
                <a:latin typeface="-apple-system"/>
              </a:rPr>
              <a:t>shfl_xor_sync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zh-CN" altLang="en" sz="2400" dirty="0">
                <a:solidFill>
                  <a:srgbClr val="121212"/>
                </a:solidFill>
                <a:latin typeface="-apple-system"/>
              </a:rPr>
              <a:t>提升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warp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reduce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部分效率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DE0187-9ACF-D5A7-F0B0-58A6428B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48"/>
          <a:stretch/>
        </p:blipFill>
        <p:spPr>
          <a:xfrm>
            <a:off x="363814" y="2405466"/>
            <a:ext cx="5747347" cy="37482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8EE14E-685D-46E9-0E1A-39AE90B8D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72"/>
          <a:stretch/>
        </p:blipFill>
        <p:spPr>
          <a:xfrm>
            <a:off x="6330537" y="2405465"/>
            <a:ext cx="5456911" cy="374821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sz="3200" b="1" dirty="0" err="1"/>
              <a:t>SoftMax.cu</a:t>
            </a:r>
            <a:r>
              <a:rPr kumimoji="1" lang="zh-CN" altLang="en-US" sz="3200" b="1" dirty="0"/>
              <a:t>优化</a:t>
            </a:r>
            <a:r>
              <a:rPr kumimoji="1" lang="en-US" altLang="zh-CN" sz="3200" b="1" dirty="0"/>
              <a:t>——</a:t>
            </a:r>
            <a:r>
              <a:rPr kumimoji="1" lang="zh-CN" altLang="en-US" sz="3200" b="1" dirty="0"/>
              <a:t>测试结果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3" name="表格 12">
            <a:extLst>
              <a:ext uri="{FF2B5EF4-FFF2-40B4-BE49-F238E27FC236}">
                <a16:creationId xmlns:a16="http://schemas.microsoft.com/office/drawing/2014/main" id="{759288D2-A06D-41BD-6849-1F998500B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423"/>
              </p:ext>
            </p:extLst>
          </p:nvPr>
        </p:nvGraphicFramePr>
        <p:xfrm>
          <a:off x="1232905" y="1707559"/>
          <a:ext cx="910338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462">
                  <a:extLst>
                    <a:ext uri="{9D8B030D-6E8A-4147-A177-3AD203B41FA5}">
                      <a16:colId xmlns:a16="http://schemas.microsoft.com/office/drawing/2014/main" val="3489491448"/>
                    </a:ext>
                  </a:extLst>
                </a:gridCol>
                <a:gridCol w="3034462">
                  <a:extLst>
                    <a:ext uri="{9D8B030D-6E8A-4147-A177-3AD203B41FA5}">
                      <a16:colId xmlns:a16="http://schemas.microsoft.com/office/drawing/2014/main" val="1879237815"/>
                    </a:ext>
                  </a:extLst>
                </a:gridCol>
                <a:gridCol w="3034462">
                  <a:extLst>
                    <a:ext uri="{9D8B030D-6E8A-4147-A177-3AD203B41FA5}">
                      <a16:colId xmlns:a16="http://schemas.microsoft.com/office/drawing/2014/main" val="3097245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优化前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优化后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62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次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softmax</a:t>
                      </a: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耗时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0.5590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0.5126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6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次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softmax</a:t>
                      </a: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耗时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0.5467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0.5084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85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平均耗时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0.5529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0.5105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9723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1FA8AA5-CB8B-9F17-6A92-A88785142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78" b="50000"/>
          <a:stretch/>
        </p:blipFill>
        <p:spPr>
          <a:xfrm>
            <a:off x="2394728" y="3682759"/>
            <a:ext cx="6421649" cy="19052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52355" y="3063240"/>
            <a:ext cx="5648325" cy="25298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框架</a:t>
            </a:r>
            <a:r>
              <a:rPr lang="en-US" altLang="zh-CN" dirty="0"/>
              <a:t>CUDA</a:t>
            </a:r>
            <a:br>
              <a:rPr lang="en-US" altLang="zh-CN" dirty="0"/>
            </a:br>
            <a:r>
              <a:rPr lang="zh-CN" altLang="en-US" dirty="0"/>
              <a:t>算子实现方法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3" y="0"/>
            <a:ext cx="1976274" cy="2061030"/>
            <a:chOff x="8813368" y="0"/>
            <a:chExt cx="2862843" cy="2061030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b="1" dirty="0">
                  <a:solidFill>
                    <a:schemeClr val="accent1"/>
                  </a:solidFill>
                </a:rPr>
                <a:t>壹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7" y="584895"/>
              <a:ext cx="90000" cy="286226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zh-CN" altLang="en-US" dirty="0"/>
              <a:t>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69730" y="886671"/>
            <a:ext cx="3930820" cy="494252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r>
              <a:rPr lang="zh-CN" altLang="en-US" dirty="0"/>
              <a:t>在本次实验中我们对</a:t>
            </a:r>
            <a:r>
              <a:rPr lang="en-US" altLang="zh-CN" dirty="0" err="1"/>
              <a:t>Cublas</a:t>
            </a:r>
            <a:r>
              <a:rPr lang="zh-CN" altLang="en-US" dirty="0"/>
              <a:t>的矩阵乘法进行了重写，实现思路如下：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dirty="0"/>
              <a:t>基础的实现</a:t>
            </a:r>
            <a:endParaRPr lang="en-US" altLang="zh-C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矩阵分块与资源分配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显然我们不能只使用一个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block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计算一个超大矩阵，这样会造成大量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Streaming Multiprocessor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）的闲置浪费，这就需要对矩阵进行分块计算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13080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6BA5FF-83A3-A465-DCD7-563621685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40" y="2024431"/>
            <a:ext cx="6953452" cy="28091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zh-CN" altLang="en-US" dirty="0"/>
              <a:t>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168061" y="162020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798320" y="1810385"/>
            <a:ext cx="911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在选取了合适的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block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资源配置，利用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Shared Memory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降低访存延迟，做好循环展开之后，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SGEMM Kernel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的性能已经能达到一个不错的水平</a:t>
            </a:r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1A95C5-8A02-E024-3A26-EF0BE321F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11" y="3043307"/>
            <a:ext cx="8027178" cy="17069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zh-CN" altLang="en-US" dirty="0"/>
              <a:t>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168061" y="162020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798320" y="1810385"/>
            <a:ext cx="579310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进一步提升</a:t>
            </a:r>
            <a:r>
              <a:rPr lang="en-US" altLang="zh-CN" sz="24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我们可以使用向量读取指令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LDS.128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优化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Shared Memory 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访问（对应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float4 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数据类型），这能大幅减少访存指令的数量，进一步提升计算访存比，由此我们需要将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矩阵做一次转置</a:t>
            </a:r>
            <a:endParaRPr lang="en-US"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我们的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kernel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256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个线程计算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128x128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的分块，为了能够合并访问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Shared Memory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，我们将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256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个线程划为二维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最终单个线程计算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2x2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4x4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的结果，结果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如右图所示</a:t>
            </a:r>
            <a:endParaRPr lang="en-US" altLang="zh-CN" sz="1800" dirty="0">
              <a:solidFill>
                <a:srgbClr val="121212"/>
              </a:solidFill>
              <a:latin typeface="-apple-system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45FDB-2F32-3FE6-6A82-C1E38D8FF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8" t="9790" r="26450" b="15502"/>
          <a:stretch/>
        </p:blipFill>
        <p:spPr>
          <a:xfrm>
            <a:off x="7898029" y="2357899"/>
            <a:ext cx="3035048" cy="23652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168061" y="162020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AA8A226-9E10-540A-BA52-2F4ADF4DB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24026"/>
              </p:ext>
            </p:extLst>
          </p:nvPr>
        </p:nvGraphicFramePr>
        <p:xfrm>
          <a:off x="2032000" y="3032760"/>
          <a:ext cx="8127999" cy="792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6659259"/>
                    </a:ext>
                  </a:extLst>
                </a:gridCol>
                <a:gridCol w="5418666">
                  <a:extLst>
                    <a:ext uri="{9D8B030D-6E8A-4147-A177-3AD203B41FA5}">
                      <a16:colId xmlns:a16="http://schemas.microsoft.com/office/drawing/2014/main" val="385701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易文龙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调研</a:t>
                      </a:r>
                      <a:r>
                        <a:rPr lang="en-US" altLang="zh-CN" sz="2000" dirty="0" err="1"/>
                        <a:t>Pytorch</a:t>
                      </a:r>
                      <a:r>
                        <a:rPr lang="zh-CN" altLang="en-US" sz="2000" dirty="0"/>
                        <a:t>框架的</a:t>
                      </a:r>
                      <a:r>
                        <a:rPr lang="en-US" altLang="zh-CN" sz="2000" dirty="0"/>
                        <a:t>CUDA</a:t>
                      </a:r>
                      <a:r>
                        <a:rPr lang="zh-CN" altLang="en-US" sz="2000" dirty="0"/>
                        <a:t>算子、算子优化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8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张若涵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调研</a:t>
                      </a:r>
                      <a:r>
                        <a:rPr lang="en-US" altLang="zh-CN" sz="2000" dirty="0"/>
                        <a:t>CUDA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Runtime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API</a:t>
                      </a:r>
                      <a:r>
                        <a:rPr lang="zh-CN" altLang="en-US" sz="2000" dirty="0"/>
                        <a:t>调用情况、算子优化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59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67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258654" cy="598488"/>
          </a:xfrm>
        </p:spPr>
        <p:txBody>
          <a:bodyPr/>
          <a:lstStyle/>
          <a:p>
            <a:r>
              <a:rPr lang="zh-CN" altLang="en-US" sz="3200" b="1" dirty="0">
                <a:latin typeface="+mn-ea"/>
                <a:ea typeface="+mn-ea"/>
              </a:rPr>
              <a:t>调研</a:t>
            </a:r>
            <a:r>
              <a:rPr lang="en-US" altLang="zh-CN" sz="3200" b="1" dirty="0">
                <a:latin typeface="+mn-ea"/>
                <a:ea typeface="+mn-ea"/>
              </a:rPr>
              <a:t>Transformer</a:t>
            </a:r>
            <a:r>
              <a:rPr lang="zh-CN" altLang="en-US" sz="3200" b="1" dirty="0">
                <a:latin typeface="+mn-ea"/>
                <a:ea typeface="+mn-ea"/>
              </a:rPr>
              <a:t>网络用到的</a:t>
            </a:r>
            <a:r>
              <a:rPr lang="en-US" altLang="zh-CN" sz="3200" b="1" dirty="0">
                <a:latin typeface="+mn-ea"/>
                <a:ea typeface="+mn-ea"/>
              </a:rPr>
              <a:t>GPU</a:t>
            </a:r>
            <a:r>
              <a:rPr lang="zh-CN" altLang="en-US" sz="3200" b="1" dirty="0">
                <a:latin typeface="+mn-ea"/>
                <a:ea typeface="+mn-ea"/>
              </a:rPr>
              <a:t>算子情况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0E7ACE-7D7B-AAF9-6B03-12F8D604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65" r="57606"/>
          <a:stretch/>
        </p:blipFill>
        <p:spPr>
          <a:xfrm>
            <a:off x="850552" y="2055810"/>
            <a:ext cx="3521516" cy="34712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41D877-7DCF-16A9-9611-D15FA3215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9" r="61651" b="2518"/>
          <a:stretch/>
        </p:blipFill>
        <p:spPr>
          <a:xfrm>
            <a:off x="4596867" y="2055810"/>
            <a:ext cx="3331503" cy="34712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217013-E11E-2681-139B-8DD3649F3611}"/>
              </a:ext>
            </a:extLst>
          </p:cNvPr>
          <p:cNvSpPr txBox="1"/>
          <p:nvPr/>
        </p:nvSpPr>
        <p:spPr>
          <a:xfrm>
            <a:off x="8391205" y="2484997"/>
            <a:ext cx="2950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+mj-cs"/>
              </a:rPr>
              <a:t>addmm_cuda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+mj-cs"/>
              </a:rPr>
              <a:t>baddbmm_cuda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 err="1">
                <a:latin typeface="DengXian" panose="02010600030101010101" pitchFamily="2" charset="-122"/>
                <a:ea typeface="DengXian" panose="02010600030101010101" pitchFamily="2" charset="-122"/>
                <a:cs typeface="+mj-cs"/>
              </a:rPr>
              <a:t>host_softmax</a:t>
            </a:r>
            <a:endParaRPr lang="zh-CN" altLang="zh-CN" sz="2000" dirty="0">
              <a:latin typeface="DengXian" panose="02010600030101010101" pitchFamily="2" charset="-122"/>
              <a:ea typeface="DengXian" panose="02010600030101010101" pitchFamily="2" charset="-122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 err="1">
                <a:latin typeface="DengXian" panose="02010600030101010101" pitchFamily="2" charset="-122"/>
                <a:ea typeface="DengXian" panose="02010600030101010101" pitchFamily="2" charset="-122"/>
                <a:cs typeface="+mj-cs"/>
              </a:rPr>
              <a:t>fused_dropout</a:t>
            </a:r>
            <a:endParaRPr lang="zh-CN" altLang="zh-CN" sz="2000" dirty="0">
              <a:latin typeface="DengXian" panose="02010600030101010101" pitchFamily="2" charset="-122"/>
              <a:ea typeface="DengXian" panose="02010600030101010101" pitchFamily="2" charset="-122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 err="1">
                <a:latin typeface="DengXian" panose="02010600030101010101" pitchFamily="2" charset="-122"/>
                <a:ea typeface="DengXian" panose="02010600030101010101" pitchFamily="2" charset="-122"/>
                <a:cs typeface="+mj-cs"/>
              </a:rPr>
              <a:t>LayerNormKernelImpl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 err="1">
                <a:latin typeface="DengXian" panose="02010600030101010101" pitchFamily="2" charset="-122"/>
                <a:ea typeface="DengXian" panose="02010600030101010101" pitchFamily="2" charset="-122"/>
                <a:cs typeface="+mj-cs"/>
              </a:rPr>
              <a:t>div_true_cuda</a:t>
            </a:r>
            <a:endParaRPr lang="zh-CN" altLang="zh-CN" sz="2000" dirty="0">
              <a:latin typeface="DengXian" panose="02010600030101010101" pitchFamily="2" charset="-122"/>
              <a:ea typeface="DengXian" panose="02010600030101010101" pitchFamily="2" charset="-122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 err="1">
                <a:latin typeface="DengXian" panose="02010600030101010101" pitchFamily="2" charset="-122"/>
                <a:ea typeface="DengXian" panose="02010600030101010101" pitchFamily="2" charset="-122"/>
                <a:cs typeface="+mj-cs"/>
              </a:rPr>
              <a:t>clamp_min_scalar_cuda</a:t>
            </a:r>
            <a:endParaRPr lang="zh-CN" altLang="zh-CN" sz="2000" dirty="0">
              <a:latin typeface="DengXian" panose="02010600030101010101" pitchFamily="2" charset="-122"/>
              <a:ea typeface="DengXian" panose="02010600030101010101" pitchFamily="2" charset="-122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E314CE-4331-299B-D926-59DA5FE42907}"/>
              </a:ext>
            </a:extLst>
          </p:cNvPr>
          <p:cNvSpPr txBox="1"/>
          <p:nvPr/>
        </p:nvSpPr>
        <p:spPr>
          <a:xfrm>
            <a:off x="2180973" y="1549721"/>
            <a:ext cx="115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CPU</a:t>
            </a:r>
            <a:endParaRPr kumimoji="1"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6E8476-7852-AB04-A5E2-F35C4915407B}"/>
              </a:ext>
            </a:extLst>
          </p:cNvPr>
          <p:cNvSpPr txBox="1"/>
          <p:nvPr/>
        </p:nvSpPr>
        <p:spPr>
          <a:xfrm>
            <a:off x="5708618" y="1547681"/>
            <a:ext cx="115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GPU</a:t>
            </a:r>
            <a:endParaRPr kumimoji="1" lang="zh-CN" altLang="en-US" sz="2400" b="1" dirty="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BE9EE37D-357C-4E83-5428-16694D3A7A95}"/>
              </a:ext>
            </a:extLst>
          </p:cNvPr>
          <p:cNvSpPr/>
          <p:nvPr/>
        </p:nvSpPr>
        <p:spPr>
          <a:xfrm>
            <a:off x="7992954" y="3582874"/>
            <a:ext cx="370771" cy="293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66B5F6-1379-0B4B-8971-6D715979208F}"/>
              </a:ext>
            </a:extLst>
          </p:cNvPr>
          <p:cNvSpPr txBox="1"/>
          <p:nvPr/>
        </p:nvSpPr>
        <p:spPr>
          <a:xfrm>
            <a:off x="8363725" y="1945083"/>
            <a:ext cx="2470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涉及的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GPU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算子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addmm_cuda</a:t>
            </a:r>
            <a:r>
              <a:rPr lang="zh-CN" altLang="en-US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+mn-ea"/>
                <a:ea typeface="+mn-ea"/>
              </a:rPr>
              <a:t>&amp;</a:t>
            </a:r>
            <a:r>
              <a:rPr lang="zh-CN" altLang="en-US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+mn-ea"/>
                <a:ea typeface="+mn-ea"/>
              </a:rPr>
              <a:t>baddbmm_cuda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968764" y="1833441"/>
            <a:ext cx="86745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/>
              <a:t>addmm</a:t>
            </a:r>
            <a:r>
              <a:rPr kumimoji="1" lang="zh-CN" altLang="en-US" sz="2000" dirty="0"/>
              <a:t>算子用来</a:t>
            </a:r>
            <a:r>
              <a:rPr lang="zh-CN" altLang="en-US" sz="2000" b="0" i="0" dirty="0">
                <a:solidFill>
                  <a:srgbClr val="212529"/>
                </a:solidFill>
                <a:effectLst/>
                <a:latin typeface="system-ui"/>
              </a:rPr>
              <a:t>执行矩阵 </a:t>
            </a:r>
            <a:r>
              <a:rPr lang="en" altLang="zh-CN" sz="2000" dirty="0"/>
              <a:t>mat1</a:t>
            </a:r>
            <a:r>
              <a:rPr lang="en" altLang="zh-CN" sz="20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zh-CN" altLang="en-US" sz="2000" b="0" i="0" dirty="0">
                <a:solidFill>
                  <a:srgbClr val="212529"/>
                </a:solidFill>
                <a:effectLst/>
                <a:latin typeface="system-ui"/>
              </a:rPr>
              <a:t>和 </a:t>
            </a:r>
            <a:r>
              <a:rPr lang="en" altLang="zh-CN" sz="2000" dirty="0"/>
              <a:t>mat2</a:t>
            </a:r>
            <a:r>
              <a:rPr lang="en" altLang="zh-CN" sz="20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zh-CN" altLang="en-US" sz="2000" b="0" i="0" dirty="0">
                <a:solidFill>
                  <a:srgbClr val="212529"/>
                </a:solidFill>
                <a:effectLst/>
                <a:latin typeface="system-ui"/>
              </a:rPr>
              <a:t>的矩阵乘法。矩阵 </a:t>
            </a:r>
            <a:r>
              <a:rPr lang="en" altLang="zh-CN" sz="2000" dirty="0"/>
              <a:t>input</a:t>
            </a:r>
            <a:r>
              <a:rPr lang="en" altLang="zh-CN" sz="20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zh-CN" altLang="en-US" sz="2000" b="0" i="0" dirty="0">
                <a:solidFill>
                  <a:srgbClr val="212529"/>
                </a:solidFill>
                <a:effectLst/>
                <a:latin typeface="system-ui"/>
              </a:rPr>
              <a:t>被添加到最终结果中。</a:t>
            </a:r>
            <a:endParaRPr lang="en-US" altLang="zh-CN" sz="20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en-US" altLang="zh-CN" sz="20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en-US" altLang="zh-CN" sz="2000" dirty="0">
              <a:solidFill>
                <a:srgbClr val="212529"/>
              </a:solidFill>
              <a:latin typeface="system-ui"/>
            </a:endParaRPr>
          </a:p>
          <a:p>
            <a:r>
              <a:rPr kumimoji="1" lang="en-US" altLang="zh-CN" sz="2000" dirty="0" err="1"/>
              <a:t>baddbmm</a:t>
            </a:r>
            <a:r>
              <a:rPr kumimoji="1" lang="zh-CN" altLang="en-US" sz="2000" dirty="0"/>
              <a:t>算子用来执行</a:t>
            </a:r>
            <a:r>
              <a:rPr kumimoji="1" lang="en" altLang="zh-CN" sz="2000" dirty="0"/>
              <a:t>batch1</a:t>
            </a:r>
            <a:r>
              <a:rPr kumimoji="1" lang="zh-CN" altLang="en-US" sz="2000" dirty="0"/>
              <a:t>和</a:t>
            </a:r>
            <a:r>
              <a:rPr kumimoji="1" lang="en" altLang="zh-CN" sz="2000" dirty="0"/>
              <a:t>batch2</a:t>
            </a:r>
            <a:r>
              <a:rPr kumimoji="1" lang="zh-CN" altLang="en-US" sz="2000" dirty="0"/>
              <a:t>执行批量的矩阵相乘，然后和</a:t>
            </a:r>
            <a:r>
              <a:rPr kumimoji="1" lang="zh-CN" altLang="en" sz="2000" dirty="0"/>
              <a:t>输入</a:t>
            </a:r>
            <a:r>
              <a:rPr kumimoji="1" lang="zh-CN" altLang="en-US" sz="2000" dirty="0"/>
              <a:t>相加，得到</a:t>
            </a:r>
            <a:r>
              <a:rPr kumimoji="1" lang="zh-CN" altLang="en" sz="2000" dirty="0"/>
              <a:t>最终</a:t>
            </a:r>
            <a:r>
              <a:rPr kumimoji="1" lang="zh-CN" altLang="en-US" sz="2000" dirty="0"/>
              <a:t>结果。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在矩阵乘法中，进行了不同数据的大量相同计算操作（相乘并累加）</a:t>
            </a:r>
            <a:r>
              <a:rPr kumimoji="1" lang="en-US" altLang="zh-CN" sz="2000" dirty="0"/>
              <a:t>, </a:t>
            </a:r>
            <a:r>
              <a:rPr kumimoji="1" lang="zh-CN" altLang="en-US" sz="2000" dirty="0"/>
              <a:t>这种计算是特别适合使用</a:t>
            </a:r>
            <a:r>
              <a:rPr kumimoji="1" lang="en" altLang="zh-CN" sz="2000" dirty="0"/>
              <a:t>GPU</a:t>
            </a:r>
            <a:r>
              <a:rPr kumimoji="1" lang="zh-CN" altLang="en-US" sz="2000" dirty="0"/>
              <a:t>来计算</a:t>
            </a:r>
            <a:r>
              <a:rPr kumimoji="1" lang="en-US" altLang="zh-CN" sz="2000" dirty="0"/>
              <a:t>, </a:t>
            </a:r>
            <a:r>
              <a:rPr kumimoji="1" lang="zh-CN" altLang="en-US" sz="2000" dirty="0"/>
              <a:t>因为</a:t>
            </a:r>
            <a:r>
              <a:rPr kumimoji="1" lang="en" altLang="zh-CN" sz="2000" dirty="0"/>
              <a:t>GPU</a:t>
            </a:r>
            <a:r>
              <a:rPr kumimoji="1" lang="zh-CN" altLang="en-US" sz="2000" dirty="0"/>
              <a:t>拥有大量简单重复的计算单元</a:t>
            </a:r>
            <a:r>
              <a:rPr kumimoji="1" lang="en-US" altLang="zh-CN" sz="2000" dirty="0"/>
              <a:t>, </a:t>
            </a:r>
            <a:r>
              <a:rPr kumimoji="1" lang="zh-CN" altLang="en-US" sz="2000" dirty="0"/>
              <a:t>通过并行就能极大的提高计算效率。</a:t>
            </a:r>
          </a:p>
          <a:p>
            <a:endParaRPr lang="en-US" altLang="zh-CN" sz="2000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0B5FE8-57F9-D97A-BA19-EE2223BD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399" y="2606380"/>
            <a:ext cx="5091697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A3C399-3B8E-6492-E844-46D3DB8A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77" y="3808298"/>
            <a:ext cx="5684107" cy="7239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addmm_cuda</a:t>
            </a:r>
            <a:r>
              <a:rPr lang="zh-CN" altLang="en-US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+mn-ea"/>
                <a:ea typeface="+mn-ea"/>
              </a:rPr>
              <a:t>&amp;</a:t>
            </a:r>
            <a:r>
              <a:rPr lang="zh-CN" altLang="en-US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+mn-ea"/>
                <a:ea typeface="+mn-ea"/>
              </a:rPr>
              <a:t>baddbmm_cuda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773906" y="1945083"/>
            <a:ext cx="867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Pytorch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中最终通过调用</a:t>
            </a:r>
            <a:r>
              <a:rPr lang="en-US" altLang="zh-CN" sz="1800" dirty="0" err="1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cublasSgemm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CUDA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库函数来实现矩阵乘法。</a:t>
            </a:r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A30EF4-250E-0805-77D0-F7A8BFB5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06" y="2385969"/>
            <a:ext cx="7772400" cy="31159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err="1"/>
              <a:t>host_softmax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cuda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)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355605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725143" y="2095653"/>
                <a:ext cx="6935546" cy="2887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/>
                  <a:t>因为</a:t>
                </a:r>
                <a:r>
                  <a:rPr kumimoji="1" lang="en-US" altLang="zh-CN" sz="2000" dirty="0" err="1"/>
                  <a:t>softmax</a:t>
                </a:r>
                <a:r>
                  <a:rPr kumimoji="1" lang="zh-CN" altLang="en-US" sz="2000" dirty="0"/>
                  <a:t>的输入常为长向量或是大矩阵，</a:t>
                </a:r>
                <a:endParaRPr kumimoji="1" lang="en-US" altLang="zh-CN" sz="2000" dirty="0"/>
              </a:p>
              <a:p>
                <a:r>
                  <a:rPr kumimoji="1" lang="zh-CN" altLang="en-US" sz="2000" dirty="0"/>
                  <a:t>为提高计算效率，考虑针对公式并行处理。</a:t>
                </a:r>
                <a:endParaRPr kumimoji="1" lang="en-US" altLang="zh-CN" sz="2000" dirty="0"/>
              </a:p>
              <a:p>
                <a:endParaRPr kumimoji="1" lang="en-US" altLang="zh-CN" sz="2000" dirty="0"/>
              </a:p>
              <a:p>
                <a:r>
                  <a:rPr kumimoji="1" lang="zh-CN" altLang="en-US" sz="2000" dirty="0"/>
                  <a:t>常见的并行思路为：</a:t>
                </a:r>
                <a:endParaRPr kumimoji="1" lang="en-US" altLang="zh-CN" sz="2000" dirty="0"/>
              </a:p>
              <a:p>
                <a:r>
                  <a:rPr kumimoji="1" lang="en-US" altLang="zh-CN" sz="2000" dirty="0" err="1"/>
                  <a:t>ReduceMax</a:t>
                </a:r>
                <a:r>
                  <a:rPr kumimoji="1" lang="zh-CN" altLang="en-US" sz="2000" dirty="0"/>
                  <a:t>（并行）</a:t>
                </a:r>
                <a:r>
                  <a:rPr kumimoji="1" lang="en-US" altLang="zh-CN" sz="2000" dirty="0"/>
                  <a:t>: </a:t>
                </a:r>
                <a:r>
                  <a:rPr kumimoji="1" lang="zh-CN" altLang="en-US" sz="2000" dirty="0"/>
                  <a:t>得到输入每一行的最大值</a:t>
                </a:r>
                <a:endParaRPr kumimoji="1" lang="en-US" altLang="zh-CN" sz="2000" dirty="0"/>
              </a:p>
              <a:p>
                <a:r>
                  <a:rPr kumimoji="1" lang="en-US" altLang="zh-CN" sz="2000" dirty="0" err="1"/>
                  <a:t>BroadcastSub</a:t>
                </a:r>
                <a:r>
                  <a:rPr kumimoji="1" lang="en-US" altLang="zh-CN" sz="2000" dirty="0"/>
                  <a:t>: </a:t>
                </a:r>
                <a:r>
                  <a:rPr kumimoji="1" lang="zh-CN" altLang="en-US" sz="2000" dirty="0"/>
                  <a:t>各点减去最大值，得到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r>
                  <a:rPr kumimoji="1" lang="en-US" altLang="zh-CN" sz="2000" dirty="0"/>
                  <a:t>Exp: </a:t>
                </a:r>
                <a:r>
                  <a:rPr kumimoji="1" lang="zh-CN" altLang="en-US" sz="2000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CN" sz="2000" dirty="0"/>
              </a:p>
              <a:p>
                <a:r>
                  <a:rPr kumimoji="1" lang="en-US" altLang="zh-CN" sz="2000" dirty="0" err="1"/>
                  <a:t>ReduceSum</a:t>
                </a:r>
                <a:r>
                  <a:rPr kumimoji="1" lang="zh-CN" altLang="en-US" sz="2000" dirty="0"/>
                  <a:t>（并行）</a:t>
                </a:r>
                <a:r>
                  <a:rPr kumimoji="1" lang="en-US" altLang="zh-CN" sz="2000" dirty="0"/>
                  <a:t>: </a:t>
                </a:r>
                <a:r>
                  <a:rPr kumimoji="1" lang="zh-CN" altLang="en-US" sz="2000" dirty="0"/>
                  <a:t>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1" lang="zh-CN" altLang="en-US" sz="2000" dirty="0"/>
                  <a:t>求和</a:t>
                </a:r>
                <a:endParaRPr kumimoji="1" lang="en-US" altLang="zh-CN" sz="2000" dirty="0"/>
              </a:p>
              <a:p>
                <a:r>
                  <a:rPr kumimoji="1" lang="en-US" altLang="zh-CN" sz="2000" dirty="0" err="1"/>
                  <a:t>BroadcastDiv</a:t>
                </a:r>
                <a:r>
                  <a:rPr kumimoji="1" lang="zh-CN" altLang="en-US" sz="2000" dirty="0"/>
                  <a:t>：除法得到结果</a:t>
                </a:r>
                <a:endParaRPr kumimoji="1" lang="en-US" altLang="zh-CN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43" y="2095653"/>
                <a:ext cx="6935546" cy="2887009"/>
              </a:xfrm>
              <a:prstGeom prst="rect">
                <a:avLst/>
              </a:prstGeom>
              <a:blipFill>
                <a:blip r:embed="rId2"/>
                <a:stretch>
                  <a:fillRect l="-912" t="-1316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3538AF3-E91A-031E-F5B4-1BE0B038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313" y="765163"/>
            <a:ext cx="3592480" cy="532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9A5428-47C0-0E66-158C-F65BB73F6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17" y="1352243"/>
            <a:ext cx="2964547" cy="773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err="1"/>
              <a:t>host_softmax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cuda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)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773311" y="1882400"/>
            <a:ext cx="86745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 err="1"/>
              <a:t>Pytorch</a:t>
            </a:r>
            <a:r>
              <a:rPr kumimoji="1" lang="zh-CN" altLang="en-US" sz="2000" dirty="0"/>
              <a:t>中</a:t>
            </a:r>
            <a:r>
              <a:rPr kumimoji="1" lang="en-US" altLang="zh-CN" sz="2000" dirty="0" err="1"/>
              <a:t>cunn_SoftMaxForward</a:t>
            </a:r>
            <a:r>
              <a:rPr kumimoji="1" lang="en-US" altLang="zh-CN" sz="2000" dirty="0"/>
              <a:t> kernel</a:t>
            </a:r>
            <a:r>
              <a:rPr kumimoji="1" lang="zh-CN" altLang="en-US" sz="2000" dirty="0"/>
              <a:t>实现了</a:t>
            </a:r>
            <a:r>
              <a:rPr kumimoji="1" lang="en-US" altLang="zh-CN" sz="2000" dirty="0" err="1"/>
              <a:t>host_softmax</a:t>
            </a:r>
            <a:r>
              <a:rPr kumimoji="1" lang="zh-CN" altLang="en-US" sz="2000" dirty="0"/>
              <a:t>的核心功能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 err="1"/>
              <a:t>cunn_SoftMaxForward</a:t>
            </a:r>
            <a:r>
              <a:rPr kumimoji="1" lang="en-US" altLang="zh-CN" sz="2000" dirty="0"/>
              <a:t> kernel</a:t>
            </a:r>
            <a:r>
              <a:rPr kumimoji="1" lang="zh-CN" altLang="en-US" sz="2000" dirty="0"/>
              <a:t>中先实现了</a:t>
            </a:r>
            <a:r>
              <a:rPr kumimoji="1" lang="en-US" altLang="zh-CN" sz="2000" dirty="0" err="1"/>
              <a:t>ReduceMax</a:t>
            </a:r>
            <a:r>
              <a:rPr kumimoji="1" lang="zh-CN" altLang="en-US" sz="2000" dirty="0"/>
              <a:t>和</a:t>
            </a:r>
            <a:r>
              <a:rPr kumimoji="1" lang="en-US" altLang="zh-CN" sz="2000" dirty="0" err="1"/>
              <a:t>ReduceSum</a:t>
            </a:r>
            <a:r>
              <a:rPr kumimoji="1" lang="zh-CN" altLang="en-US" sz="2000" dirty="0"/>
              <a:t>这两个步骤，然后借助实现的</a:t>
            </a:r>
            <a:r>
              <a:rPr kumimoji="1" lang="en-US" altLang="zh-CN" sz="2000" dirty="0"/>
              <a:t>Epilogue</a:t>
            </a:r>
            <a:r>
              <a:rPr kumimoji="1" lang="zh-CN" altLang="en-US" sz="2000" dirty="0"/>
              <a:t>整体计算中间三个步骤。</a:t>
            </a:r>
          </a:p>
          <a:p>
            <a:endParaRPr altLang="zh-CN" sz="18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7AA583-3E42-4F80-B58E-A5DEF01C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42" y="2921772"/>
            <a:ext cx="8534039" cy="26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5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b="1" dirty="0" err="1"/>
              <a:t>fused_dropout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(dropout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cuda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)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589254" y="1882400"/>
            <a:ext cx="95273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" altLang="zh-CN" sz="2000" dirty="0"/>
              <a:t>Dropout</a:t>
            </a:r>
            <a:r>
              <a:rPr kumimoji="1" lang="zh-CN" altLang="en-US" sz="2000" dirty="0"/>
              <a:t>：设置一个固定的概率 </a:t>
            </a:r>
            <a:r>
              <a:rPr kumimoji="1" lang="en" altLang="zh-CN" sz="2000" dirty="0"/>
              <a:t>p</a:t>
            </a:r>
            <a:r>
              <a:rPr kumimoji="1" lang="zh-CN" altLang="en" sz="2000" dirty="0"/>
              <a:t>．</a:t>
            </a:r>
            <a:r>
              <a:rPr kumimoji="1" lang="zh-CN" altLang="en-US" sz="2000" dirty="0"/>
              <a:t>对每一个神经元都以概率 </a:t>
            </a:r>
            <a:r>
              <a:rPr kumimoji="1" lang="en" altLang="zh-CN" sz="2000" dirty="0"/>
              <a:t>p </a:t>
            </a:r>
            <a:r>
              <a:rPr kumimoji="1" lang="zh-CN" altLang="en-US" sz="2000" dirty="0"/>
              <a:t>随机丢弃（即置</a:t>
            </a:r>
            <a:r>
              <a:rPr kumimoji="1" lang="en-US" altLang="zh-CN" sz="2000" dirty="0"/>
              <a:t>0</a:t>
            </a:r>
            <a:r>
              <a:rPr kumimoji="1" lang="zh-CN" altLang="en-US" sz="2000" dirty="0"/>
              <a:t>）。</a:t>
            </a:r>
            <a:endParaRPr kumimoji="1" lang="en-US" altLang="zh-CN" sz="2000" dirty="0"/>
          </a:p>
          <a:p>
            <a:pPr algn="l"/>
            <a:r>
              <a:rPr kumimoji="1" lang="zh-CN" altLang="en-US" sz="2000" dirty="0"/>
              <a:t>因为</a:t>
            </a:r>
            <a:r>
              <a:rPr kumimoji="1" lang="en" altLang="zh-CN" sz="2000" dirty="0"/>
              <a:t>Dropout</a:t>
            </a:r>
            <a:r>
              <a:rPr kumimoji="1" lang="zh-CN" altLang="en-US" sz="2000" dirty="0"/>
              <a:t>的输入常为长向量或是大矩阵，为提高计算效率，考虑并行处理。</a:t>
            </a:r>
            <a:endParaRPr kumimoji="1" lang="en-US" altLang="zh-CN" sz="2000" dirty="0"/>
          </a:p>
          <a:p>
            <a:pPr algn="l"/>
            <a:endParaRPr kumimoji="1" lang="en-US" altLang="zh-CN" sz="2000" dirty="0"/>
          </a:p>
          <a:p>
            <a:r>
              <a:rPr kumimoji="1" lang="en-US" altLang="zh-CN" sz="2000" dirty="0" err="1"/>
              <a:t>Pytorch</a:t>
            </a:r>
            <a:r>
              <a:rPr kumimoji="1" lang="zh-CN" altLang="en-US" sz="2000" dirty="0"/>
              <a:t>中</a:t>
            </a:r>
            <a:r>
              <a:rPr kumimoji="1" lang="en-US" altLang="zh-CN" sz="2000" dirty="0" err="1"/>
              <a:t>fused_dropout_kernel</a:t>
            </a:r>
            <a:r>
              <a:rPr kumimoji="1" lang="zh-CN" altLang="en-US" sz="2000" dirty="0"/>
              <a:t>实现了</a:t>
            </a:r>
            <a:r>
              <a:rPr kumimoji="1" lang="en-US" altLang="zh-CN" sz="2000" dirty="0" err="1"/>
              <a:t>fused_dropout</a:t>
            </a:r>
            <a:r>
              <a:rPr kumimoji="1" lang="zh-CN" altLang="en-US" sz="2000" dirty="0"/>
              <a:t>的核心功能，基于</a:t>
            </a:r>
            <a:r>
              <a:rPr kumimoji="1" lang="en-US" altLang="zh-CN" sz="2000" dirty="0" err="1"/>
              <a:t>totalElements</a:t>
            </a:r>
            <a:r>
              <a:rPr kumimoji="1" lang="zh-CN" altLang="en-US" sz="2000" dirty="0"/>
              <a:t>数分块并行，随机生成分块概率矩阵筛选元素。</a:t>
            </a:r>
            <a:endParaRPr kumimoji="1"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50C433-93C3-1B02-2FC7-2A788A26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54" y="3676814"/>
            <a:ext cx="9013491" cy="13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52355" y="3455764"/>
            <a:ext cx="5648325" cy="1152588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框架中对</a:t>
            </a:r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的调用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600" b="1" dirty="0">
                  <a:solidFill>
                    <a:schemeClr val="accent1"/>
                  </a:solidFill>
                </a:rPr>
                <a:t>贰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e1b1748d-0fc9-4ebd-8a95-537fcdbea863"/>
  <p:tag name="COMMONDATA" val="eyJoZGlkIjoiOGEwMmMwZmI0ODc3YjQ3NGM2M2QwZjhmMDRlYTIxODU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2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2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1169</Words>
  <Application>Microsoft Macintosh PowerPoint</Application>
  <PresentationFormat>宽屏</PresentationFormat>
  <Paragraphs>123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24</vt:i4>
      </vt:variant>
    </vt:vector>
  </HeadingPairs>
  <TitlesOfParts>
    <vt:vector size="50" baseType="lpstr">
      <vt:lpstr>-apple-system</vt:lpstr>
      <vt:lpstr>DengXian</vt:lpstr>
      <vt:lpstr>DengXian</vt:lpstr>
      <vt:lpstr>微软雅黑</vt:lpstr>
      <vt:lpstr>system-ui</vt:lpstr>
      <vt:lpstr>Arial</vt:lpstr>
      <vt:lpstr>Cambria Math</vt:lpstr>
      <vt:lpstr>Menlo</vt:lpstr>
      <vt:lpstr>Office 主题​​</vt:lpstr>
      <vt:lpstr>1_Office 主题​​</vt:lpstr>
      <vt:lpstr>3_Office 主题​​</vt:lpstr>
      <vt:lpstr>4_Office 主题​​</vt:lpstr>
      <vt:lpstr>5_Office 主题​​</vt:lpstr>
      <vt:lpstr>11_Office 主题​​</vt:lpstr>
      <vt:lpstr>12_Office 主题​​</vt:lpstr>
      <vt:lpstr>13_Office 主题​​</vt:lpstr>
      <vt:lpstr>2_Office 主题​​</vt:lpstr>
      <vt:lpstr>14_Office 主题​​</vt:lpstr>
      <vt:lpstr>15_Office 主题​​</vt:lpstr>
      <vt:lpstr>16_Office 主题​​</vt:lpstr>
      <vt:lpstr>17_Office 主题​​</vt:lpstr>
      <vt:lpstr>19_Office 主题​​</vt:lpstr>
      <vt:lpstr>20_Office 主题​​</vt:lpstr>
      <vt:lpstr>21_Office 主题​​</vt:lpstr>
      <vt:lpstr>22_Office 主题​​</vt:lpstr>
      <vt:lpstr>23_Office 主题​​</vt:lpstr>
      <vt:lpstr>Pytorch算子的实现与优化 ——Transformer</vt:lpstr>
      <vt:lpstr>Pytorch框架CUDA 算子实现方法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Pytorch框架中对CUDA Runtime API的调用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CUDA算子优化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Microsoft Office User</cp:lastModifiedBy>
  <cp:revision>137</cp:revision>
  <dcterms:created xsi:type="dcterms:W3CDTF">2019-01-23T14:14:00Z</dcterms:created>
  <dcterms:modified xsi:type="dcterms:W3CDTF">2022-12-30T02:37:32Z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7712FD2063534CAB94390291789B2563</vt:lpwstr>
  </property>
</Properties>
</file>